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50"/>
  </p:notesMasterIdLst>
  <p:sldIdLst>
    <p:sldId id="273" r:id="rId3"/>
    <p:sldId id="275" r:id="rId4"/>
    <p:sldId id="383" r:id="rId5"/>
    <p:sldId id="384" r:id="rId6"/>
    <p:sldId id="385" r:id="rId7"/>
    <p:sldId id="386" r:id="rId8"/>
    <p:sldId id="368" r:id="rId9"/>
    <p:sldId id="276" r:id="rId10"/>
    <p:sldId id="277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6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80" r:id="rId30"/>
    <p:sldId id="381" r:id="rId31"/>
    <p:sldId id="291" r:id="rId32"/>
    <p:sldId id="287" r:id="rId33"/>
    <p:sldId id="290" r:id="rId34"/>
    <p:sldId id="355" r:id="rId35"/>
    <p:sldId id="356" r:id="rId36"/>
    <p:sldId id="382" r:id="rId37"/>
    <p:sldId id="357" r:id="rId38"/>
    <p:sldId id="358" r:id="rId39"/>
    <p:sldId id="359" r:id="rId40"/>
    <p:sldId id="360" r:id="rId41"/>
    <p:sldId id="363" r:id="rId42"/>
    <p:sldId id="362" r:id="rId43"/>
    <p:sldId id="364" r:id="rId44"/>
    <p:sldId id="361" r:id="rId45"/>
    <p:sldId id="365" r:id="rId46"/>
    <p:sldId id="367" r:id="rId47"/>
    <p:sldId id="366" r:id="rId48"/>
    <p:sldId id="339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99" autoAdjust="0"/>
  </p:normalViewPr>
  <p:slideViewPr>
    <p:cSldViewPr snapToGrid="0">
      <p:cViewPr varScale="1">
        <p:scale>
          <a:sx n="109" d="100"/>
          <a:sy n="109" d="100"/>
        </p:scale>
        <p:origin x="965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Notating Process Time Consumption</a:t>
            </a:r>
          </a:p>
        </c:rich>
      </c:tx>
      <c:layout>
        <c:manualLayout>
          <c:xMode val="edge"/>
          <c:yMode val="edge"/>
          <c:x val="0.11640690935250902"/>
          <c:y val="3.4268485216926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31.45</c:v>
                </c:pt>
                <c:pt idx="1">
                  <c:v>18.55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Backend</a:t>
            </a:r>
            <a:r>
              <a:rPr lang="en-US" altLang="zh-CN" baseline="0" dirty="0"/>
              <a:t> Import </a:t>
            </a:r>
            <a:r>
              <a:rPr lang="en-US" altLang="zh-CN" dirty="0"/>
              <a:t>Time Consumption</a:t>
            </a:r>
          </a:p>
        </c:rich>
      </c:tx>
      <c:layout>
        <c:manualLayout>
          <c:xMode val="edge"/>
          <c:yMode val="edge"/>
          <c:x val="0.11640690935250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665D7-80C0-45C6-998C-227908E658B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CA00E-4260-44A1-86F5-7B456C852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6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0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E8E8D-6847-4A77-81FE-13D13E049E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5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7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9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1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3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4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34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27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5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2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37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10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54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26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19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4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5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53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67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4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90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38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21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33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6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332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30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73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7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56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13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91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7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1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65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44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93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6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8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26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55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9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7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0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11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4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56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2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8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8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8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6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2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2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86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3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71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6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7"/>
    </p:custDataLst>
    <p:extLst>
      <p:ext uri="{BB962C8B-B14F-4D97-AF65-F5344CB8AC3E}">
        <p14:creationId xmlns:p14="http://schemas.microsoft.com/office/powerpoint/2010/main" val="84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28877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.jpg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proj.haoc.wang/" TargetMode="Externa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847-101D-B245-B432-F0BF528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313" y="1285187"/>
            <a:ext cx="4311579" cy="1761783"/>
          </a:xfrm>
        </p:spPr>
        <p:txBody>
          <a:bodyPr/>
          <a:lstStyle/>
          <a:p>
            <a:r>
              <a:rPr lang="en-US" altLang="zh-CN" dirty="0"/>
              <a:t>Indoor</a:t>
            </a:r>
            <a:br>
              <a:rPr lang="en-US" altLang="zh-CN"/>
            </a:br>
            <a:r>
              <a:rPr lang="en-US" altLang="zh-CN"/>
              <a:t>Navigation</a:t>
            </a:r>
            <a:br>
              <a:rPr lang="en-US" altLang="zh-CN"/>
            </a:br>
            <a:r>
              <a:rPr lang="en-US" altLang="zh-CN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229C-3C78-C74F-9C26-EE32679AA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313" y="3511551"/>
            <a:ext cx="4301133" cy="811638"/>
          </a:xfrm>
        </p:spPr>
        <p:txBody>
          <a:bodyPr/>
          <a:lstStyle/>
          <a:p>
            <a:r>
              <a:rPr lang="en-US" altLang="zh-CN" sz="2000" dirty="0"/>
              <a:t>Shengxiong Wu - 217993254</a:t>
            </a:r>
          </a:p>
          <a:p>
            <a:r>
              <a:rPr lang="en-US" altLang="zh-CN" sz="2000" dirty="0"/>
              <a:t>Haochen Wang - 216754236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31EB-97B8-4B4D-9CD8-4CE4F0CD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EECS4080/EECS4090</a:t>
            </a:r>
          </a:p>
        </p:txBody>
      </p:sp>
      <p:pic>
        <p:nvPicPr>
          <p:cNvPr id="8" name="Picture Placeholder 7" descr="A landscape with a road and buildings&#10;&#10;Description automatically generated with medium confidence">
            <a:extLst>
              <a:ext uri="{FF2B5EF4-FFF2-40B4-BE49-F238E27FC236}">
                <a16:creationId xmlns:a16="http://schemas.microsoft.com/office/drawing/2014/main" id="{F9B7AD98-F462-2638-AA61-2FC595184B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21932" r="2805" b="4273"/>
          <a:stretch/>
        </p:blipFill>
        <p:spPr>
          <a:xfrm>
            <a:off x="356108" y="355921"/>
            <a:ext cx="11485301" cy="61461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0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F586E-690F-8B5B-A956-8132CDCD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Design - 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6F20FC-F29C-56B9-DFF2-BAA30CB214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2EF86D-4E08-74E3-C753-D839B445D4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https://en.wikipedia.org/wiki/Edsger_W._Dijkstra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E8AE41-7238-909F-E77B-6C71D76F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Shortest Path?</a:t>
            </a:r>
          </a:p>
          <a:p>
            <a:pPr lvl="1">
              <a:lnSpc>
                <a:spcPct val="150000"/>
              </a:lnSpc>
            </a:pPr>
            <a:r>
              <a:rPr lang="en-US" altLang="zh-CN" sz="3200" dirty="0"/>
              <a:t>Single-source shortest path problem</a:t>
            </a:r>
          </a:p>
          <a:p>
            <a:pPr lvl="2">
              <a:lnSpc>
                <a:spcPct val="150000"/>
              </a:lnSpc>
            </a:pPr>
            <a:r>
              <a:rPr lang="en-US" altLang="zh-CN" sz="2800" dirty="0"/>
              <a:t>Dijkstra’s Algorithm!</a:t>
            </a:r>
            <a:endParaRPr lang="zh-CN" altLang="en-US" sz="28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4753AFD-FF3F-18D5-011A-65D61D2D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11" y="2554397"/>
            <a:ext cx="2635786" cy="351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89771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FBDA8E-4001-E155-75B0-EFF384E2F0BE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B5AF6FA-F3BA-51CF-E26E-4044D689D042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195CC8E-B667-EFC3-EE0C-FFC597F16AF5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67BE160-886F-ED3F-29C9-EB2552517EB9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1BAF728-02F3-C220-FDCB-453B2E7DBE30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9FE3BD2-71B3-D42A-F427-E2DF0E6FF4FF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E9A42B4-B08D-16A1-95BC-73F725B91251}"/>
              </a:ext>
            </a:extLst>
          </p:cNvPr>
          <p:cNvCxnSpPr>
            <a:cxnSpLocks/>
            <a:stCxn id="7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E797100-C20D-088A-2150-EF3A96FCC6D3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176BA25-807D-355C-5ACE-464175C74D79}"/>
              </a:ext>
            </a:extLst>
          </p:cNvPr>
          <p:cNvCxnSpPr>
            <a:cxnSpLocks/>
            <a:stCxn id="11" idx="0"/>
            <a:endCxn id="12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02421CD-BB09-D366-8075-3ED74A6FCEAE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3C879F-9F3F-4789-3CBA-20352B13AD76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ED640EA-C388-2DC1-47EF-2B4322114B1F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B210E4-7254-FFD2-BCD4-4C6D81373EC1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1925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90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BCC9F9-3B0E-36AD-CAE8-5A288B532CB6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094C26E-EDFD-A79B-7925-8BD386DB246F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2EE6B4B-D699-1BCE-7B02-07985C6CC6B5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8D90827-D813-1438-433C-999CCCCF0BB1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8D6CCAF-D7A5-11D1-A27A-832B30F34B4E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E075DF6-4921-FEAC-9407-A6D9280B07E1}"/>
              </a:ext>
            </a:extLst>
          </p:cNvPr>
          <p:cNvCxnSpPr>
            <a:cxnSpLocks/>
            <a:stCxn id="5" idx="0"/>
            <a:endCxn id="7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C4E6C98-A3C6-1B52-255A-FBF2B873D046}"/>
              </a:ext>
            </a:extLst>
          </p:cNvPr>
          <p:cNvCxnSpPr>
            <a:cxnSpLocks/>
            <a:stCxn id="5" idx="5"/>
            <a:endCxn id="11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985649B-201C-735A-863D-A613EA12E685}"/>
              </a:ext>
            </a:extLst>
          </p:cNvPr>
          <p:cNvCxnSpPr>
            <a:cxnSpLocks/>
            <a:stCxn id="11" idx="6"/>
            <a:endCxn id="6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B1E41AE-00FD-1A74-A124-387ED0A1A3E3}"/>
              </a:ext>
            </a:extLst>
          </p:cNvPr>
          <p:cNvCxnSpPr>
            <a:cxnSpLocks/>
            <a:stCxn id="6" idx="0"/>
            <a:endCxn id="7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2F72CE4-D468-3AD6-3F52-BB337265798B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B2C755-7E5E-7F06-1349-2EE5EBC19038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37A58E-971D-94D2-9D17-1DCBF14D423A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A3F4AB-D253-33A6-99C2-B9C381D016AB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9849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537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B,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1E6583-05CC-9841-461F-B6FE58F06D25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68DA9E-FCDD-0BB9-BC34-FC04ABF5AD61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565B69C-04ED-CFCD-B515-102C8C78E15D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A159B8E-42CE-C37B-3063-C21B1404A9CC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021E78B-837F-2888-F7B7-F43CEB17480B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BEFF221-3679-91BF-FCD6-A55FE3B0DB64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6F06BEA-00DF-C76C-44FD-065DE9265567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2E6F0EC-9EF5-257C-5A93-C1062724B9AE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08FA1D4-2F02-D8FE-BBE2-C67C4FECC12D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57165B0-E587-D081-5FC5-94E4B793FAF6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C0FAB51-A5C0-89EF-DFC1-2B1008DA6D23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F07B47F-BC62-7480-05B5-53481ED83EE9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091A906-18B8-45B9-48E1-29BB7A47D6E3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7746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27583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 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BBEEDD-E831-BD51-F9EE-64749EAEB2A8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3EB5781-AA12-31F5-2C0D-1FDD6D6D1C5E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948E76-42B6-C187-1AB0-515653EF9E38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935FBCE-733B-0C70-7FB1-C5CB5013F5C6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177818E-778A-5312-63B9-B910C08A2A58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CF8E38-886F-1A1B-126F-5637FAC4BA45}"/>
              </a:ext>
            </a:extLst>
          </p:cNvPr>
          <p:cNvCxnSpPr>
            <a:cxnSpLocks/>
            <a:stCxn id="6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4F2510E-2316-8186-8E16-48309D35102F}"/>
              </a:ext>
            </a:extLst>
          </p:cNvPr>
          <p:cNvCxnSpPr>
            <a:cxnSpLocks/>
            <a:stCxn id="6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C42B979-0B65-A6E5-6F71-BB46E957A9FE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CA9EAE3-275E-F48D-7D5B-367775E93DA9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3FE7B0D-2D07-C2E1-D354-8415CEA16CB5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E59A5B-C81E-3CED-8181-2EFC40AB455A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574B1D-A813-1CF5-7E46-072C526A0632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FD7F73-7993-234E-DE4A-12FFD70B529B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6392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16855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8+7 = 15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B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C,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BBAD2-740E-12A2-A754-CDD1BC8D117C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</a:t>
            </a:r>
            <a:endParaRPr lang="zh-CN" altLang="en-US" sz="28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57AD1DC-2DE7-6B39-B330-AB94BB1DD246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C8DEA3B-3027-CCA5-DDDB-F14E5E233BB1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EBC997C-D797-5ED5-C654-1AA88B8B1270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B664949-32CD-65D4-C6C4-41E53E4753A4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583FB46-C273-FAB6-37C3-3C9CDB8EE719}"/>
              </a:ext>
            </a:extLst>
          </p:cNvPr>
          <p:cNvCxnSpPr>
            <a:cxnSpLocks/>
            <a:stCxn id="6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ABAB3B7-DB2A-A8EF-B2D1-826EF8F3AE58}"/>
              </a:ext>
            </a:extLst>
          </p:cNvPr>
          <p:cNvCxnSpPr>
            <a:cxnSpLocks/>
            <a:stCxn id="6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31442A9-5942-A6EC-6DF3-890A0E668937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7B86FF1-E268-0013-0811-B47623E20B4C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302BF48-43D7-EED6-D542-5DF68B14545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9E89AE-4054-42B1-21A4-CD5F53213710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C64753-0F7D-677B-F19C-55D8125FFFAC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81B3EB-DD33-1F0A-C601-2A6CEB15DB81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154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898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8+7 = 15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A-&gt;B-&gt;D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4E051C-A177-12E3-8B16-D8EB1BD913D5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6AB9EBA-63B3-11E1-3F2D-E202A13471D3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CAA78B0-4464-ADAE-182E-F03B6E73E2C3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67B3258-AF4A-DD0A-B0EE-2F01C1E5ADF3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FD6D620-0F90-F1E6-6488-20301A0F4922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2E5F76-0581-B83B-3DE2-CC947D648FA0}"/>
              </a:ext>
            </a:extLst>
          </p:cNvPr>
          <p:cNvCxnSpPr>
            <a:cxnSpLocks/>
            <a:stCxn id="5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4A23B95-5854-D22E-CCA9-6F8A3D2E4F7F}"/>
              </a:ext>
            </a:extLst>
          </p:cNvPr>
          <p:cNvCxnSpPr>
            <a:cxnSpLocks/>
            <a:stCxn id="5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6BC44C-9882-09A0-9502-CBE46D6195AA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CE63988-2FC1-FB9E-48D4-20E46C8BF5A0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DDAE083-9AE5-2827-9B7E-CED6E715947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6C643C-6E69-E0BC-D43E-A43D536FF4EE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971E05-1E5C-69D4-AFA5-F2F72C7960B6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DC9CF0-E6AD-3493-F87E-42D6AA5CFCFE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89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9050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3+3=6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C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832F2B5-0474-7352-0E0F-4079F6C15CAF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A50258-F9F5-4071-D784-1758BE9AC1FD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3309286-A969-3F5D-BFD8-713E540224E6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4464CE9-9FCE-B119-DC19-FE30EA118996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39294FD-A36C-22EA-9185-8A2BBA4FA746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2C1B022-5DAD-EFCD-6D61-ABCBF170EFA7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20E775C-1D61-44E9-08FA-B4C4E63F790F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C0C9742-622A-8D40-F5BC-FE8E616D44C4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D59EE8B-6850-12E4-B60A-D7E6DB7791B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899057-D863-6CA3-0873-6901C1C03CD8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4D30284-2C0A-1140-BB3F-9BC126C4A1E5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A07CB9F-5BAB-C976-68D7-75B9BF98CF56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71630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649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</a:t>
            </a:r>
            <a:endParaRPr lang="zh-CN" altLang="en-US" sz="2800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7EA9812C-2021-FB4B-1647-E623ED14E4D5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9E0F501-EB63-5DF4-2807-A69D322695D2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B161FA5-D7D4-4F0E-7D7D-5239BE1AC0FD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E06916FE-137A-5C7F-28EC-826FD56A47D2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1BAF8D0-475D-7C98-E3D0-2617FCBE0537}"/>
              </a:ext>
            </a:extLst>
          </p:cNvPr>
          <p:cNvCxnSpPr>
            <a:cxnSpLocks/>
            <a:stCxn id="58" idx="0"/>
            <a:endCxn id="60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701266D-4906-BFC4-EB3D-7723D3C7A428}"/>
              </a:ext>
            </a:extLst>
          </p:cNvPr>
          <p:cNvCxnSpPr>
            <a:cxnSpLocks/>
            <a:stCxn id="58" idx="5"/>
            <a:endCxn id="61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8106556-2619-3BAC-8A05-594FE79C731B}"/>
              </a:ext>
            </a:extLst>
          </p:cNvPr>
          <p:cNvCxnSpPr>
            <a:cxnSpLocks/>
            <a:stCxn id="61" idx="6"/>
            <a:endCxn id="59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581C0CA-E634-CBB4-0731-7729A924DA2E}"/>
              </a:ext>
            </a:extLst>
          </p:cNvPr>
          <p:cNvCxnSpPr>
            <a:cxnSpLocks/>
            <a:stCxn id="59" idx="0"/>
            <a:endCxn id="60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631E69D1-4FFB-E5D4-4D54-5BFEF14EF1FA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B29DA8A-5FEE-F4A7-F580-D6F916784767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31742CC-B239-C5ED-7E1E-3761D611D698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D862C79-5D2A-DCEE-1813-9E24A774C00D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8079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53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C, D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8E3EF5A-15C3-4FB1-FE82-23EFE08C2DF7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4D32CD6-D2B8-D1F1-1B9B-6F40736AD230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E8235DD-5D94-DDC1-3284-DD39275C1C4C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ACEB225-633F-7EB7-217A-83B3CA2600FD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43BF7CC-6A9F-02E7-23C0-DA9FD90380D4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014F8C3-84FA-ECAB-18F4-D093B5EE7961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78D0764-3471-0292-6FD5-ABEDF802A108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0E6BE92-C04B-5E5F-24CC-ECCB5403592A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6676754-3B06-17DA-03C5-AEACE1E52BDF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BC93B4-FAB7-AE82-FFD6-012E792754C2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3675BD-9202-5CFD-0135-07B3BCCADEE0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0E47FC0-8227-A307-DB88-A7097CB4D6D8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555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99" y="1360012"/>
            <a:ext cx="10101162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600" dirty="0"/>
              <a:t>Some classroom is hard to identified/found</a:t>
            </a:r>
          </a:p>
          <a:p>
            <a:pPr lvl="2">
              <a:lnSpc>
                <a:spcPct val="150000"/>
              </a:lnSpc>
            </a:pPr>
            <a:r>
              <a:rPr lang="en-US" altLang="zh-CN" sz="2600" dirty="0"/>
              <a:t>Freshman each year looking for classrooms</a:t>
            </a:r>
          </a:p>
          <a:p>
            <a:pPr lvl="1">
              <a:lnSpc>
                <a:spcPct val="150000"/>
              </a:lnSpc>
            </a:pP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1243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087BA-0D65-1037-4BE2-C05793AE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7AA791-19C6-B507-CF9A-8E70B3FBBC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2E80B-ED3C-778F-EE39-195D56DA1B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F35100-BF3E-03D8-5807-29E47F99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1" y="1198800"/>
            <a:ext cx="6640682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Node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Edge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Draw the path on the floor plan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5E75B3-F2F7-4CC2-2FFC-CB2B360347DA}"/>
              </a:ext>
            </a:extLst>
          </p:cNvPr>
          <p:cNvSpPr txBox="1"/>
          <p:nvPr/>
        </p:nvSpPr>
        <p:spPr>
          <a:xfrm>
            <a:off x="3389972" y="1201167"/>
            <a:ext cx="6884018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Floor Plan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Room, Door, Stair, and Intersection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Corridor</a:t>
            </a:r>
            <a:endParaRPr lang="zh-CN" altLang="en-US" sz="3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B851E23-27F9-FE8A-18FA-37DE9965313E}"/>
              </a:ext>
            </a:extLst>
          </p:cNvPr>
          <p:cNvSpPr/>
          <p:nvPr/>
        </p:nvSpPr>
        <p:spPr>
          <a:xfrm>
            <a:off x="2265213" y="1473969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E65022B-DEEC-0C6C-7FC2-F192AA10DFC9}"/>
              </a:ext>
            </a:extLst>
          </p:cNvPr>
          <p:cNvSpPr/>
          <p:nvPr/>
        </p:nvSpPr>
        <p:spPr>
          <a:xfrm>
            <a:off x="2265213" y="2253128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F4085FD6-61B4-E969-C4D1-FFCE5364C678}"/>
              </a:ext>
            </a:extLst>
          </p:cNvPr>
          <p:cNvSpPr/>
          <p:nvPr/>
        </p:nvSpPr>
        <p:spPr>
          <a:xfrm>
            <a:off x="2265213" y="3032287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1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0E3B-3087-DED1-BD69-A53A9F0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 sz="3600"/>
              <a:t>Collection of the Floor Plan Data</a:t>
            </a:r>
            <a:endParaRPr lang="zh-CN" altLang="en-US" sz="36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98DF-A872-448C-0ECB-CC9900905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3815165" cy="49688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Research</a:t>
            </a:r>
          </a:p>
          <a:p>
            <a:pPr lvl="1"/>
            <a:r>
              <a:rPr lang="en-US" altLang="zh-CN" sz="2800" dirty="0"/>
              <a:t>Map Library</a:t>
            </a:r>
          </a:p>
          <a:p>
            <a:endParaRPr lang="en-US" altLang="zh-CN" sz="3200" dirty="0"/>
          </a:p>
          <a:p>
            <a:r>
              <a:rPr lang="en-US" altLang="zh-CN" sz="3200" dirty="0"/>
              <a:t>Floor Plan on the wall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D683-46FD-7D0E-7549-9DD2A83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占位符 6" descr="图示&#10;&#10;描述已自动生成">
            <a:extLst>
              <a:ext uri="{FF2B5EF4-FFF2-40B4-BE49-F238E27FC236}">
                <a16:creationId xmlns:a16="http://schemas.microsoft.com/office/drawing/2014/main" id="{6D2A67C9-1CA1-8DF9-2473-3266BCEF9D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4742596" y="1196974"/>
            <a:ext cx="6937503" cy="49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4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BFB105-27DA-CCB3-35AF-6DDF3B2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600" dirty="0"/>
              <a:t>Floor Plan for CLH Level 2 by Photo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103F3-F4D3-38F8-B5DF-A4A847636E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873D314-B2E3-F686-AC15-80FF5B63DE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588A6-BA0D-604E-F74A-2F46E90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3" y="1141810"/>
            <a:ext cx="6842489" cy="513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5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8F5F-AE1E-6A25-5070-C13AD28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1" y="1008639"/>
            <a:ext cx="2972763" cy="363003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format of floor plans varies across different buildings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E658E0-3711-356C-A22A-3E0F97A746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32253B-1BC4-899F-678F-2B896354B7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4" descr="白板上画着画&#10;&#10;描述已自动生成">
            <a:extLst>
              <a:ext uri="{FF2B5EF4-FFF2-40B4-BE49-F238E27FC236}">
                <a16:creationId xmlns:a16="http://schemas.microsoft.com/office/drawing/2014/main" id="{E632CF37-F6F8-E30A-B77E-754B74AA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80" y="685800"/>
            <a:ext cx="4113188" cy="5486400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169F795B-34CE-3292-18A6-DB0E5A0D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7434" y="1377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B96A-025D-B547-3685-F57D117C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Preprocessing of the Floor Plan Image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D53CA-C850-EF10-7E9B-E66B83A745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9BCAE05-1D68-FB8E-7502-FCF019D091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437AB41-9DE4-2A12-DB06-D79263D5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4" y="1585050"/>
            <a:ext cx="7684117" cy="3918900"/>
          </a:xfrm>
          <a:prstGeom prst="rect">
            <a:avLst/>
          </a:prstGeom>
          <a:noFill/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B183FFF-ADF6-CB29-3FBD-5A0079520743}"/>
              </a:ext>
            </a:extLst>
          </p:cNvPr>
          <p:cNvSpPr txBox="1">
            <a:spLocks/>
          </p:cNvSpPr>
          <p:nvPr/>
        </p:nvSpPr>
        <p:spPr>
          <a:xfrm>
            <a:off x="511175" y="1196975"/>
            <a:ext cx="3815165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Size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Position &amp; Aspect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9894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51391-1DBE-B5F4-C717-0952326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Extract and Encode Information from the Floor Plan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A3FBAA-0C62-16EA-610C-5C55F340B0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C58035E-B8F3-4086-25D0-E5A458F93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1F93B1-EEEC-CED1-27BE-64E71436A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5038129" y="1469550"/>
            <a:ext cx="7046625" cy="3918900"/>
          </a:xfrm>
          <a:prstGeom prst="rect">
            <a:avLst/>
          </a:prstGeom>
          <a:noFill/>
        </p:spPr>
      </p:pic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3F994DD-9DEB-304C-D590-8D52BCAE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"/>
          <a:stretch/>
        </p:blipFill>
        <p:spPr>
          <a:xfrm>
            <a:off x="5000030" y="1469550"/>
            <a:ext cx="7084724" cy="3918900"/>
          </a:xfrm>
          <a:prstGeom prst="rect">
            <a:avLst/>
          </a:prstGeom>
          <a:noFill/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FC9EF6-E154-240A-53D2-9EDAAD506D27}"/>
              </a:ext>
            </a:extLst>
          </p:cNvPr>
          <p:cNvSpPr txBox="1">
            <a:spLocks/>
          </p:cNvSpPr>
          <p:nvPr/>
        </p:nvSpPr>
        <p:spPr>
          <a:xfrm>
            <a:off x="473524" y="1196975"/>
            <a:ext cx="4519452" cy="49688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800" dirty="0"/>
              <a:t>POIs (Point of Interest)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vertices (nodes)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Pathways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edges</a:t>
            </a:r>
          </a:p>
          <a:p>
            <a:pPr>
              <a:lnSpc>
                <a:spcPct val="110000"/>
              </a:lnSpc>
            </a:pP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en-US" altLang="zh-CN" sz="2800" dirty="0"/>
              <a:t>Drawn by Photoshop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/>
              <a:t>POI type encoded with color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Notated image parsed by backend with CV (Computer Vision)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Graph serialized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16726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F5AB0-7E62-395B-81F6-1282A13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Backend Logic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92F8B-8E4F-AFCF-5DCB-4AF61FABA2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8B680-5BB6-C30C-B6DF-913E8DA38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654FA46-1491-95D5-E7FF-57B3B5B4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3"/>
          <a:stretch/>
        </p:blipFill>
        <p:spPr>
          <a:xfrm>
            <a:off x="5592851" y="1507067"/>
            <a:ext cx="6491905" cy="3749347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645A2D2-6399-FB80-38BC-EC5687B0AD1C}"/>
              </a:ext>
            </a:extLst>
          </p:cNvPr>
          <p:cNvSpPr txBox="1">
            <a:spLocks/>
          </p:cNvSpPr>
          <p:nvPr/>
        </p:nvSpPr>
        <p:spPr>
          <a:xfrm>
            <a:off x="473523" y="1196975"/>
            <a:ext cx="5063677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Obtain the user input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the source and destination node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Automatic Pathfinding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Apply Dijkstra's algorithm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Route is drawn onto the floor plan image as pixels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Return image to the frontend</a:t>
            </a:r>
          </a:p>
        </p:txBody>
      </p:sp>
    </p:spTree>
    <p:extLst>
      <p:ext uri="{BB962C8B-B14F-4D97-AF65-F5344CB8AC3E}">
        <p14:creationId xmlns:p14="http://schemas.microsoft.com/office/powerpoint/2010/main" val="340778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21F8B8-81BA-B51A-6995-9A0A1090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4" y="1437667"/>
            <a:ext cx="10426721" cy="4535621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73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B6E9F8A-DDE9-3121-BD8F-6792B247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9" y="1120625"/>
            <a:ext cx="10112112" cy="51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2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930309-42B7-BB4B-1EEA-88C638205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08300" y="1166497"/>
            <a:ext cx="9166990" cy="5316852"/>
          </a:xfrm>
          <a:noFill/>
        </p:spPr>
      </p:pic>
    </p:spTree>
    <p:extLst>
      <p:ext uri="{BB962C8B-B14F-4D97-AF65-F5344CB8AC3E}">
        <p14:creationId xmlns:p14="http://schemas.microsoft.com/office/powerpoint/2010/main" val="361228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E2617-2954-DB2E-FAF1-E04BBEFD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– Lassonde Lecture Hall 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35B07E-10AE-EED4-CB92-6099CC93C2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2B7630-F21D-525A-F5E1-0B9F0F9394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 descr="建筑的门口&#10;&#10;中度可信度描述已自动生成">
            <a:extLst>
              <a:ext uri="{FF2B5EF4-FFF2-40B4-BE49-F238E27FC236}">
                <a16:creationId xmlns:a16="http://schemas.microsoft.com/office/drawing/2014/main" id="{FE5757C0-3D74-6CE2-2D1A-5D813EBCB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27" y="1048871"/>
            <a:ext cx="7444938" cy="5583704"/>
          </a:xfrm>
        </p:spPr>
      </p:pic>
    </p:spTree>
    <p:extLst>
      <p:ext uri="{BB962C8B-B14F-4D97-AF65-F5344CB8AC3E}">
        <p14:creationId xmlns:p14="http://schemas.microsoft.com/office/powerpoint/2010/main" val="3138110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2DC-28BD-51ED-B488-30253ED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Problems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388B-D94D-63EF-C551-D479BEC37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Needs better quality floor plan images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more efficient way to extract information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to navigate by using room name rather than node index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D6208-FAB1-C03E-F4C5-5F0F7DD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F4457-9A9C-04A0-FF4C-79AA179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87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AE82-65BF-4954-1BF6-A47D257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Autofit/>
          </a:bodyPr>
          <a:lstStyle/>
          <a:p>
            <a:r>
              <a:rPr lang="en-US" altLang="zh-CN" sz="3600" dirty="0"/>
              <a:t>Help from </a:t>
            </a:r>
            <a:r>
              <a:rPr lang="en-US" altLang="zh-CN" sz="2400" dirty="0"/>
              <a:t>Facilities Services/Campus Planning, Design &amp; Construction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2CBAD-28C7-F82A-0CAA-6756952D28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7A0E-7A94-A355-F192-C6A4BB6D0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F7A754-94DB-9ECF-3C8D-4D2A75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0024"/>
            <a:ext cx="4820142" cy="1964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Request of CAD drawings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Up to 5 buildings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By course classroom popularity</a:t>
            </a:r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4BF9FCD8-D7D0-C2B9-9B30-D06B5C98A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r="4145"/>
          <a:stretch/>
        </p:blipFill>
        <p:spPr>
          <a:xfrm>
            <a:off x="5337345" y="1390649"/>
            <a:ext cx="6854655" cy="41833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9C8FC2-E975-B6A7-3CD0-90B0BCB27466}"/>
              </a:ext>
            </a:extLst>
          </p:cNvPr>
          <p:cNvSpPr txBox="1"/>
          <p:nvPr/>
        </p:nvSpPr>
        <p:spPr>
          <a:xfrm>
            <a:off x="139700" y="3352800"/>
            <a:ext cx="5270500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LAS (Lassonde Building)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LSB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Life Sciences Building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ACW (Accolade Building West)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CLH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Curtis Lecture Halls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R (Ross Building)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2653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4714-336F-2721-8724-B5FF89C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5" y="21726"/>
            <a:ext cx="11161240" cy="720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Digital Floor Plan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E4525-7F66-153C-83C4-09B6279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304F26-F3A4-ECD0-B780-63F6E3B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931364"/>
            <a:ext cx="4245051" cy="542498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C4E92BFC-0C4A-771F-8307-40872B5E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29" y="932289"/>
            <a:ext cx="7285354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5BEC4-EF8F-A3C4-4FE2-CC16BADC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b="1" dirty="0"/>
              <a:t>An Improved Notation Tool</a:t>
            </a:r>
            <a:endParaRPr lang="zh-CN" altLang="en-US" sz="3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5622-4FA4-52A2-02AE-80A21337B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412" y="1009835"/>
            <a:ext cx="6902138" cy="21715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Vector drawings delivered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Manual notating is still needed for now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Requirement Analysis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1B4EC-5100-186F-0447-087E902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2AD63-CE14-3B4B-855D-13363A5A3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3A4628-1628-2AB4-738A-560DA32A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81" y="451782"/>
            <a:ext cx="4349819" cy="5599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E6F037-B84F-0876-B1E7-7AD7BFE7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3444510"/>
            <a:ext cx="1594485" cy="2923224"/>
          </a:xfrm>
          <a:prstGeom prst="rect">
            <a:avLst/>
          </a:prstGeom>
        </p:spPr>
      </p:pic>
      <p:cxnSp>
        <p:nvCxnSpPr>
          <p:cNvPr id="21" name="Elbow Connector 42">
            <a:extLst>
              <a:ext uri="{FF2B5EF4-FFF2-40B4-BE49-F238E27FC236}">
                <a16:creationId xmlns:a16="http://schemas.microsoft.com/office/drawing/2014/main" id="{732F87DB-190A-A0E9-AD91-1687E0FA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97550" y="4820017"/>
            <a:ext cx="2101850" cy="640798"/>
          </a:xfrm>
          <a:prstGeom prst="bentConnector3">
            <a:avLst>
              <a:gd name="adj1" fmla="val 6540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6ABFC-CED6-0B91-8A87-75D73E699A24}"/>
              </a:ext>
            </a:extLst>
          </p:cNvPr>
          <p:cNvCxnSpPr>
            <a:cxnSpLocks/>
          </p:cNvCxnSpPr>
          <p:nvPr/>
        </p:nvCxnSpPr>
        <p:spPr>
          <a:xfrm flipV="1">
            <a:off x="5391150" y="1860550"/>
            <a:ext cx="2508250" cy="2496102"/>
          </a:xfrm>
          <a:prstGeom prst="bentConnector3">
            <a:avLst>
              <a:gd name="adj1" fmla="val 715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81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Needs to ready-to-use</a:t>
            </a:r>
          </a:p>
          <a:p>
            <a:pPr lvl="1"/>
            <a:r>
              <a:rPr lang="en-US" altLang="zh-CN" sz="2800" dirty="0"/>
              <a:t>Small footprint</a:t>
            </a:r>
          </a:p>
          <a:p>
            <a:pPr lvl="1"/>
            <a:r>
              <a:rPr lang="en-US" altLang="zh-CN" sz="2800" dirty="0"/>
              <a:t>Internet connection independent</a:t>
            </a:r>
          </a:p>
          <a:p>
            <a:pPr lvl="2"/>
            <a:r>
              <a:rPr lang="en-US" altLang="zh-CN" sz="2800" dirty="0"/>
              <a:t>Works locally with only the floor plan image</a:t>
            </a:r>
          </a:p>
          <a:p>
            <a:pPr lvl="2"/>
            <a:r>
              <a:rPr lang="en-US" altLang="zh-CN" sz="2800" dirty="0"/>
              <a:t>Save to local then deploy to backend</a:t>
            </a:r>
          </a:p>
          <a:p>
            <a:endParaRPr lang="en-US" altLang="zh-CN" sz="3200" dirty="0"/>
          </a:p>
          <a:p>
            <a:r>
              <a:rPr lang="en-US" altLang="zh-CN" sz="3200" dirty="0"/>
              <a:t>Should be as intuitive as possible</a:t>
            </a:r>
          </a:p>
          <a:p>
            <a:pPr lvl="1"/>
            <a:r>
              <a:rPr lang="en-US" altLang="zh-CN" sz="2800" dirty="0"/>
              <a:t>Similar mode as the last generation solution</a:t>
            </a:r>
          </a:p>
          <a:p>
            <a:pPr lvl="1"/>
            <a:r>
              <a:rPr lang="en-US" altLang="zh-CN" sz="2800" dirty="0"/>
              <a:t>Point-and-click interaction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Performance shall be acceptable</a:t>
            </a:r>
          </a:p>
          <a:p>
            <a:pPr lvl="1"/>
            <a:r>
              <a:rPr lang="en-US" altLang="zh-CN" sz="2800" dirty="0"/>
              <a:t>As many as several hundred nodes on a single floor</a:t>
            </a:r>
          </a:p>
          <a:p>
            <a:endParaRPr lang="en-US" altLang="zh-CN" sz="3200" dirty="0"/>
          </a:p>
          <a:p>
            <a:r>
              <a:rPr lang="en-US" altLang="zh-CN" sz="3200" dirty="0"/>
              <a:t>Web-based solution with HTML + CSS + JS</a:t>
            </a:r>
          </a:p>
          <a:p>
            <a:pPr lvl="1"/>
            <a:r>
              <a:rPr lang="en-US" altLang="zh-CN" sz="2800" dirty="0"/>
              <a:t>HTML5 Canvas</a:t>
            </a:r>
          </a:p>
          <a:p>
            <a:pPr lvl="2"/>
            <a:r>
              <a:rPr lang="en-US" altLang="zh-CN" sz="2800" dirty="0"/>
              <a:t>Render anything controlled by JS</a:t>
            </a:r>
          </a:p>
          <a:p>
            <a:pPr lvl="2"/>
            <a:r>
              <a:rPr lang="en-US" altLang="zh-CN" sz="2800" dirty="0"/>
              <a:t>Not very easy to use!</a:t>
            </a:r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https://www.runoob.com/html/html5-canvas.html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A408-9752-0400-19F0-C52075F5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75" y="3914774"/>
            <a:ext cx="3027164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AE8CB-8C03-DF79-09AA-5A2278F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Enter </a:t>
            </a:r>
            <a:r>
              <a:rPr lang="en-US" altLang="zh-CN" sz="3600" i="1" dirty="0"/>
              <a:t>Fabric.js</a:t>
            </a:r>
            <a:endParaRPr lang="zh-CN" altLang="en-US" sz="3600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F4B13-D5BF-2CD4-04DB-2E3B312AAE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9B5AC-78EC-1A1A-00DA-62C4579428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http://fabricjs.com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96AD529-373F-C2EB-5385-A62236C2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68" y="1198563"/>
            <a:ext cx="80058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293F-4787-69A5-5468-436B519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Looks familiar…</a:t>
            </a:r>
            <a:endParaRPr lang="zh-CN" altLang="en-US" sz="36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FD099-2D9E-F578-58BB-CA317BAE7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0D1FFF-7115-01F8-E312-5028D48BC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9102" y="6356350"/>
            <a:ext cx="8816400" cy="365124"/>
          </a:xfrm>
        </p:spPr>
        <p:txBody>
          <a:bodyPr/>
          <a:lstStyle/>
          <a:p>
            <a:r>
              <a:rPr lang="en-US" dirty="0"/>
              <a:t>http://fabricjs.com/stickman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57E3CE-70EE-D6DF-B2FF-0319BB20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337502"/>
            <a:ext cx="4012906" cy="445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AFEB0-0D47-0680-80F9-C3AEADA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91" y="77153"/>
            <a:ext cx="4832459" cy="5258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EA5C7-17B3-6993-4A98-27490698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1328402"/>
            <a:ext cx="5019886" cy="4926348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1D765F5-3746-E6DA-2DC1-AC663365CB8A}"/>
              </a:ext>
            </a:extLst>
          </p:cNvPr>
          <p:cNvCxnSpPr/>
          <p:nvPr/>
        </p:nvCxnSpPr>
        <p:spPr>
          <a:xfrm flipH="1" flipV="1">
            <a:off x="6499274" y="1145580"/>
            <a:ext cx="253218" cy="4149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59DBC49-92BD-4055-5CD5-C78DB0C7BB22}"/>
              </a:ext>
            </a:extLst>
          </p:cNvPr>
          <p:cNvCxnSpPr/>
          <p:nvPr/>
        </p:nvCxnSpPr>
        <p:spPr>
          <a:xfrm flipH="1" flipV="1">
            <a:off x="6372665" y="4191236"/>
            <a:ext cx="253218" cy="4149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039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9744D0-044E-5626-175F-9C3CD576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3" y="945425"/>
            <a:ext cx="10995474" cy="5411643"/>
          </a:xfrm>
        </p:spPr>
      </p:pic>
    </p:spTree>
    <p:extLst>
      <p:ext uri="{BB962C8B-B14F-4D97-AF65-F5344CB8AC3E}">
        <p14:creationId xmlns:p14="http://schemas.microsoft.com/office/powerpoint/2010/main" val="2925917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Current State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60A564D-F3D3-21D4-0675-FA13B3CE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36" y="945425"/>
            <a:ext cx="9419527" cy="5381613"/>
          </a:xfrm>
        </p:spPr>
      </p:pic>
    </p:spTree>
    <p:extLst>
      <p:ext uri="{BB962C8B-B14F-4D97-AF65-F5344CB8AC3E}">
        <p14:creationId xmlns:p14="http://schemas.microsoft.com/office/powerpoint/2010/main" val="313088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E2617-2954-DB2E-FAF1-E04BBEFD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– Lassonde Lecture Hall 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35B07E-10AE-EED4-CB92-6099CC93C2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2B7630-F21D-525A-F5E1-0B9F0F9394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内容占位符 10" descr="建筑的摆设布局&#10;&#10;低可信度描述已自动生成">
            <a:extLst>
              <a:ext uri="{FF2B5EF4-FFF2-40B4-BE49-F238E27FC236}">
                <a16:creationId xmlns:a16="http://schemas.microsoft.com/office/drawing/2014/main" id="{ADEBD511-2883-BCF7-A19A-E49ED66EA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23" y="1029467"/>
            <a:ext cx="7589341" cy="5692007"/>
          </a:xfrm>
        </p:spPr>
      </p:pic>
    </p:spTree>
    <p:extLst>
      <p:ext uri="{BB962C8B-B14F-4D97-AF65-F5344CB8AC3E}">
        <p14:creationId xmlns:p14="http://schemas.microsoft.com/office/powerpoint/2010/main" val="572792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2D63-1168-29C7-3B2F-D861420E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Efficiency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6434-0DDE-861E-F862-AF95A2498D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E52F6F-D9F3-7A72-7E38-9D3A3AEA16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FC26127-2A91-AEB6-8068-88668B98F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113604"/>
              </p:ext>
            </p:extLst>
          </p:nvPr>
        </p:nvGraphicFramePr>
        <p:xfrm>
          <a:off x="72142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EEBDEA-9805-54D2-BB7A-8451D6A7A42C}"/>
              </a:ext>
            </a:extLst>
          </p:cNvPr>
          <p:cNvSpPr txBox="1"/>
          <p:nvPr/>
        </p:nvSpPr>
        <p:spPr>
          <a:xfrm>
            <a:off x="1943376" y="5758947"/>
            <a:ext cx="26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dirty="0">
                <a:solidFill>
                  <a:schemeClr val="accent2"/>
                </a:solidFill>
              </a:rPr>
              <a:t>More than 40% faster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内容占位符 7">
            <a:extLst>
              <a:ext uri="{FF2B5EF4-FFF2-40B4-BE49-F238E27FC236}">
                <a16:creationId xmlns:a16="http://schemas.microsoft.com/office/drawing/2014/main" id="{5DA89C95-C0F4-788E-D815-C613AC95C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586684"/>
              </p:ext>
            </p:extLst>
          </p:nvPr>
        </p:nvGraphicFramePr>
        <p:xfrm>
          <a:off x="654248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CC2FEB-E1F0-3063-AA2F-58B62FC38633}"/>
              </a:ext>
            </a:extLst>
          </p:cNvPr>
          <p:cNvSpPr txBox="1"/>
          <p:nvPr/>
        </p:nvSpPr>
        <p:spPr>
          <a:xfrm>
            <a:off x="2311437" y="1425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Ross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C4AE8-F4A1-DAC6-0CDF-312B6664BE0F}"/>
              </a:ext>
            </a:extLst>
          </p:cNvPr>
          <p:cNvSpPr txBox="1"/>
          <p:nvPr/>
        </p:nvSpPr>
        <p:spPr>
          <a:xfrm>
            <a:off x="8190205" y="1425386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CLH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8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1" y="1016000"/>
            <a:ext cx="7106709" cy="57054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Generating the result images is SLOW!</a:t>
            </a:r>
          </a:p>
          <a:p>
            <a:pPr lvl="1"/>
            <a:r>
              <a:rPr lang="en-US" altLang="zh-CN" sz="2400" dirty="0"/>
              <a:t>~10 – 15 s for a single image</a:t>
            </a:r>
          </a:p>
          <a:p>
            <a:pPr lvl="1"/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improve?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Key to the solution: </a:t>
            </a:r>
          </a:p>
          <a:p>
            <a:pPr marL="0" indent="0">
              <a:buNone/>
            </a:pPr>
            <a:r>
              <a:rPr lang="en-US" altLang="zh-CN" sz="2800" dirty="0"/>
              <a:t>    results are unique w/ each route selected</a:t>
            </a:r>
          </a:p>
          <a:p>
            <a:pPr lvl="1"/>
            <a:r>
              <a:rPr lang="en-US" altLang="zh-CN" sz="2400" dirty="0"/>
              <a:t>Reusing is possible!</a:t>
            </a:r>
          </a:p>
          <a:p>
            <a:pPr lvl="1"/>
            <a:r>
              <a:rPr lang="en-US" altLang="zh-CN" sz="2400" dirty="0"/>
              <a:t>On-server cache needed</a:t>
            </a:r>
          </a:p>
          <a:p>
            <a:pPr lvl="2"/>
            <a:r>
              <a:rPr lang="en-US" altLang="zh-CN" sz="2400" dirty="0"/>
              <a:t>Unique key, Put, Contains, TTL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Unique key source</a:t>
            </a:r>
          </a:p>
          <a:p>
            <a:pPr lvl="1"/>
            <a:r>
              <a:rPr lang="en-US" altLang="zh-CN" sz="2400" dirty="0"/>
              <a:t>Hashing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CFCD47-7BB1-64A1-CD62-04CB8EC914C3}"/>
              </a:ext>
            </a:extLst>
          </p:cNvPr>
          <p:cNvGrpSpPr/>
          <p:nvPr/>
        </p:nvGrpSpPr>
        <p:grpSpPr>
          <a:xfrm>
            <a:off x="7321550" y="2476136"/>
            <a:ext cx="4810796" cy="3384375"/>
            <a:chOff x="7207125" y="2739661"/>
            <a:chExt cx="4810796" cy="33843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F12D-AD23-B5DD-F4F5-402259ABD2E3}"/>
                </a:ext>
              </a:extLst>
            </p:cNvPr>
            <p:cNvSpPr txBox="1"/>
            <p:nvPr/>
          </p:nvSpPr>
          <p:spPr>
            <a:xfrm>
              <a:off x="7960660" y="2739661"/>
              <a:ext cx="3303730" cy="623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Start: CLH Floor 1 - Lecture Hall A</a:t>
              </a:r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End: LAS Floor 1 - 1005-WC 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A743695-FA04-AC16-8FA3-F2C66F88BC3E}"/>
                </a:ext>
              </a:extLst>
            </p:cNvPr>
            <p:cNvSpPr txBox="1"/>
            <p:nvPr/>
          </p:nvSpPr>
          <p:spPr>
            <a:xfrm>
              <a:off x="7763592" y="3920555"/>
              <a:ext cx="3697865" cy="907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CLH1_LectureHallA -&gt; </a:t>
              </a:r>
              <a:r>
                <a:rPr lang="en-US" altLang="zh-CN" sz="1600" dirty="0" err="1"/>
                <a:t>Campus_CLH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Campus_CLH</a:t>
              </a:r>
              <a:r>
                <a:rPr lang="en-US" altLang="zh-CN" sz="1600" dirty="0"/>
                <a:t> -&gt; </a:t>
              </a:r>
              <a:r>
                <a:rPr lang="en-US" altLang="zh-CN" sz="1600" dirty="0" err="1"/>
                <a:t>Campus_LAS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Campus_LAS</a:t>
              </a:r>
              <a:r>
                <a:rPr lang="en-US" altLang="zh-CN" sz="1600" dirty="0"/>
                <a:t> -&gt; LAS1_1005-WC</a:t>
              </a:r>
              <a:endParaRPr lang="zh-CN" altLang="en-US" sz="1600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EE6358B-8946-8DB5-03FE-EB8C7FD0A284}"/>
                </a:ext>
              </a:extLst>
            </p:cNvPr>
            <p:cNvSpPr/>
            <p:nvPr/>
          </p:nvSpPr>
          <p:spPr>
            <a:xfrm rot="5400000">
              <a:off x="9370476" y="3511744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33440B-5B3D-8754-BFD4-18BDE3F1FB5E}"/>
                </a:ext>
              </a:extLst>
            </p:cNvPr>
            <p:cNvSpPr txBox="1"/>
            <p:nvPr/>
          </p:nvSpPr>
          <p:spPr>
            <a:xfrm>
              <a:off x="9652834" y="3431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/>
                <a:t>navigate</a:t>
              </a:r>
              <a:endParaRPr lang="zh-CN" altLang="en-US" sz="14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AA49FFB-7A90-4D7D-1329-4A9C8878E2F1}"/>
                </a:ext>
              </a:extLst>
            </p:cNvPr>
            <p:cNvSpPr/>
            <p:nvPr/>
          </p:nvSpPr>
          <p:spPr>
            <a:xfrm rot="5400000">
              <a:off x="9370476" y="4991369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1B750F-7D0A-0963-C6CA-477236082773}"/>
                </a:ext>
              </a:extLst>
            </p:cNvPr>
            <p:cNvSpPr txBox="1"/>
            <p:nvPr/>
          </p:nvSpPr>
          <p:spPr>
            <a:xfrm>
              <a:off x="9682650" y="4893609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 err="1"/>
                <a:t>getResultFileName</a:t>
              </a:r>
              <a:endParaRPr lang="zh-CN" altLang="en-US" sz="1400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EBE7C9-2753-75AF-5AD5-A34F549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7125" y="5447667"/>
              <a:ext cx="4810796" cy="67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03300"/>
            <a:ext cx="11159999" cy="57181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Popular cache database: </a:t>
            </a:r>
            <a:r>
              <a:rPr lang="en-US" altLang="zh-CN" sz="2800" i="1" dirty="0"/>
              <a:t>Redis</a:t>
            </a:r>
          </a:p>
          <a:p>
            <a:pPr lvl="1"/>
            <a:r>
              <a:rPr lang="en-US" altLang="zh-CN" sz="2400" dirty="0"/>
              <a:t>Fast</a:t>
            </a:r>
          </a:p>
          <a:p>
            <a:pPr lvl="1"/>
            <a:r>
              <a:rPr lang="en-US" altLang="zh-CN" sz="2400" dirty="0"/>
              <a:t>Easy to deploy and use</a:t>
            </a:r>
          </a:p>
          <a:p>
            <a:pPr lvl="1"/>
            <a:r>
              <a:rPr lang="en-US" altLang="zh-CN" sz="2400" dirty="0"/>
              <a:t>Comes with everything we need</a:t>
            </a:r>
          </a:p>
          <a:p>
            <a:pPr lvl="1"/>
            <a:r>
              <a:rPr lang="en-US" altLang="zh-CN" sz="2400" dirty="0"/>
              <a:t>Not optimized for large binary storage</a:t>
            </a:r>
          </a:p>
          <a:p>
            <a:pPr lvl="1"/>
            <a:r>
              <a:rPr lang="en-US" altLang="zh-CN" sz="2400" dirty="0"/>
              <a:t>In memory!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Local filesystem</a:t>
            </a:r>
          </a:p>
          <a:p>
            <a:pPr lvl="1"/>
            <a:r>
              <a:rPr lang="en-US" altLang="zh-CN" sz="2400" dirty="0"/>
              <a:t>Unique Key: Filename</a:t>
            </a:r>
          </a:p>
          <a:p>
            <a:pPr lvl="1"/>
            <a:r>
              <a:rPr lang="en-US" altLang="zh-CN" sz="2400" dirty="0"/>
              <a:t>Put, Contains</a:t>
            </a:r>
          </a:p>
          <a:p>
            <a:pPr lvl="1"/>
            <a:r>
              <a:rPr lang="en-US" altLang="zh-CN" sz="2400" dirty="0"/>
              <a:t>TTL: Last Modified w/ scheduled cronjob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Another reason</a:t>
            </a:r>
          </a:p>
          <a:p>
            <a:pPr lvl="1"/>
            <a:r>
              <a:rPr lang="en-US" altLang="zh-CN" sz="2400" dirty="0"/>
              <a:t>Will talk about that in a second</a:t>
            </a:r>
          </a:p>
          <a:p>
            <a:pPr lvl="1"/>
            <a:endParaRPr lang="en-US" altLang="zh-CN" sz="2400" dirty="0"/>
          </a:p>
          <a:p>
            <a:endParaRPr lang="en-US" altLang="zh-CN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523611-D2C3-C048-8F37-84FB98B27087}"/>
              </a:ext>
            </a:extLst>
          </p:cNvPr>
          <p:cNvGrpSpPr/>
          <p:nvPr/>
        </p:nvGrpSpPr>
        <p:grpSpPr>
          <a:xfrm>
            <a:off x="7755798" y="1398036"/>
            <a:ext cx="3864702" cy="3840714"/>
            <a:chOff x="7315200" y="1925990"/>
            <a:chExt cx="3111500" cy="31084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2238054-899D-264C-7905-715624AF4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120"/>
            <a:stretch/>
          </p:blipFill>
          <p:spPr>
            <a:xfrm>
              <a:off x="7315200" y="1925990"/>
              <a:ext cx="3111500" cy="15542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3C6503-82B6-54A6-BF61-CD60F7FB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855" y="3480216"/>
              <a:ext cx="3079847" cy="1554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4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945425"/>
            <a:ext cx="11159999" cy="59125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altLang="zh-CN" sz="2800" dirty="0"/>
              <a:t>It’s a web application</a:t>
            </a:r>
          </a:p>
          <a:p>
            <a:pPr lvl="1"/>
            <a:r>
              <a:rPr lang="en-US" altLang="zh-CN" sz="2400" dirty="0"/>
              <a:t>Several things needed to deploy</a:t>
            </a:r>
          </a:p>
          <a:p>
            <a:pPr lvl="2"/>
            <a:r>
              <a:rPr lang="en-US" altLang="zh-CN" sz="2000" dirty="0"/>
              <a:t>Virtual Private Server (VPS)</a:t>
            </a:r>
          </a:p>
          <a:p>
            <a:pPr lvl="2"/>
            <a:r>
              <a:rPr lang="en-US" altLang="zh-CN" sz="2000" dirty="0"/>
              <a:t>Domain</a:t>
            </a:r>
          </a:p>
          <a:p>
            <a:pPr lvl="2"/>
            <a:r>
              <a:rPr lang="en-US" altLang="zh-CN" sz="2000" dirty="0"/>
              <a:t>TLS Certificate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VPS</a:t>
            </a:r>
          </a:p>
          <a:p>
            <a:pPr lvl="2"/>
            <a:r>
              <a:rPr lang="en-US" altLang="zh-CN" sz="2000" dirty="0"/>
              <a:t>Amazon Web Service Lightsail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Domain</a:t>
            </a:r>
          </a:p>
          <a:p>
            <a:pPr lvl="2"/>
            <a:r>
              <a:rPr lang="en-US" altLang="zh-CN" sz="2000" dirty="0"/>
              <a:t>Registered personal domain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Certificate</a:t>
            </a:r>
          </a:p>
          <a:p>
            <a:pPr lvl="2"/>
            <a:r>
              <a:rPr lang="en-US" altLang="zh-CN" sz="2000" dirty="0"/>
              <a:t>Let’s Encrypt</a:t>
            </a:r>
          </a:p>
          <a:p>
            <a:pPr lvl="2"/>
            <a:r>
              <a:rPr lang="en-US" altLang="zh-CN" sz="2000" dirty="0"/>
              <a:t>Free renewable cert for 3 months</a:t>
            </a:r>
          </a:p>
          <a:p>
            <a:pPr lvl="2"/>
            <a:r>
              <a:rPr lang="en-US" altLang="zh-CN" sz="2000" dirty="0" err="1"/>
              <a:t>certbot</a:t>
            </a:r>
            <a:endParaRPr lang="en-US" altLang="zh-CN" sz="2000" dirty="0"/>
          </a:p>
          <a:p>
            <a:pPr lvl="2"/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9930F-C909-0318-7ABF-625734F099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r="3519"/>
          <a:stretch/>
        </p:blipFill>
        <p:spPr>
          <a:xfrm>
            <a:off x="5943600" y="2572809"/>
            <a:ext cx="6098345" cy="171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7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47" y="1200150"/>
            <a:ext cx="6102394" cy="5657850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2400" dirty="0"/>
              <a:t>Ease of configuration</a:t>
            </a:r>
          </a:p>
          <a:p>
            <a:pPr lvl="1"/>
            <a:r>
              <a:rPr lang="en-US" altLang="zh-CN" sz="2400" dirty="0"/>
              <a:t>Compatibility with certbot</a:t>
            </a:r>
          </a:p>
          <a:p>
            <a:pPr lvl="1"/>
            <a:r>
              <a:rPr lang="en-US" altLang="zh-CN" sz="2400" dirty="0"/>
              <a:t>Performance</a:t>
            </a:r>
          </a:p>
          <a:p>
            <a:pPr lvl="1">
              <a:lnSpc>
                <a:spcPts val="1200"/>
              </a:lnSpc>
            </a:pPr>
            <a:endParaRPr lang="en-US" altLang="zh-CN" sz="2400" dirty="0"/>
          </a:p>
          <a:p>
            <a:r>
              <a:rPr lang="en-US" altLang="zh-CN" sz="2800" dirty="0"/>
              <a:t>Reverse Proxy</a:t>
            </a:r>
          </a:p>
          <a:p>
            <a:r>
              <a:rPr lang="en-US" altLang="zh-CN" sz="2800" dirty="0"/>
              <a:t>Nginx</a:t>
            </a:r>
          </a:p>
          <a:p>
            <a:pPr lvl="1"/>
            <a:r>
              <a:rPr lang="en-US" altLang="zh-CN" sz="2400" dirty="0"/>
              <a:t>Popular web server</a:t>
            </a:r>
          </a:p>
          <a:p>
            <a:pPr lvl="1"/>
            <a:r>
              <a:rPr lang="en-US" altLang="zh-CN" sz="2400" dirty="0"/>
              <a:t>Powerful proxy and rule configuration</a:t>
            </a:r>
          </a:p>
          <a:p>
            <a:pPr lvl="1"/>
            <a:r>
              <a:rPr lang="en-US" altLang="zh-CN" sz="2400" dirty="0"/>
              <a:t>Built-in support from certbot</a:t>
            </a:r>
          </a:p>
          <a:p>
            <a:pPr lvl="1"/>
            <a:r>
              <a:rPr lang="en-US" altLang="zh-CN" sz="2400" dirty="0"/>
              <a:t>Native-level local filesystem serving</a:t>
            </a:r>
          </a:p>
          <a:p>
            <a:pPr lvl="2"/>
            <a:r>
              <a:rPr lang="en-US" altLang="zh-CN" sz="2400" dirty="0"/>
              <a:t>Serve result cache from disk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11A70-1333-EC3C-F512-DDA833E9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1" y="1030942"/>
            <a:ext cx="5327329" cy="1968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11503-E066-46DD-E246-B8FEDCE8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1" y="3429000"/>
            <a:ext cx="5370969" cy="2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3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E4E8-1CF7-3125-2CCC-DC71267A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Future Work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7954-2F1B-9258-ECC2-1731189394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00EB6-1FF3-48F6-98F5-58867A6546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0A2D77-3A3D-C745-B45F-5F0B1757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Improve the overall performance on result generation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Using Deep Learning or other CV techniques to automatically build the data from floor plan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Build the data in real time and location by using robot in the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08774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B65DE-6D0D-1FD2-B7FE-5A49212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Live Demonstration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9927B4-5C20-E525-F250-82B64C092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085BE-020D-8DCE-FA3D-FD09FF0CF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387E-E43B-C0A8-3795-733B2B164930}"/>
              </a:ext>
            </a:extLst>
          </p:cNvPr>
          <p:cNvSpPr txBox="1"/>
          <p:nvPr/>
        </p:nvSpPr>
        <p:spPr>
          <a:xfrm>
            <a:off x="3801141" y="3167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2800" dirty="0">
                <a:hlinkClick r:id="rId2"/>
              </a:rPr>
              <a:t>https://gradproj.haoc.wang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187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836E-D2B1-3E59-1F5A-43A1CBE6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D2C-FFC0-AE72-6C2E-0FE6972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981075"/>
            <a:ext cx="4694238" cy="225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E2CE-34C0-FE1D-6848-5D919BBB8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959" y="3569865"/>
            <a:ext cx="4697775" cy="631755"/>
          </a:xfrm>
        </p:spPr>
        <p:txBody>
          <a:bodyPr/>
          <a:lstStyle/>
          <a:p>
            <a:pPr algn="ctr"/>
            <a:r>
              <a:rPr lang="en-US" sz="2800" b="1" dirty="0"/>
              <a:t>Q&amp;A and Defending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F243-9FC5-50BA-EE4A-7C2F78580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49" y="4413250"/>
            <a:ext cx="5207001" cy="832237"/>
          </a:xfrm>
        </p:spPr>
        <p:txBody>
          <a:bodyPr/>
          <a:lstStyle/>
          <a:p>
            <a:r>
              <a:rPr lang="en-US" altLang="zh-CN" sz="1400" dirty="0"/>
              <a:t>Shengxiong Wu – 217993254 – sxwu@my.yorku.ca</a:t>
            </a:r>
          </a:p>
          <a:p>
            <a:r>
              <a:rPr lang="en-US" altLang="zh-CN" sz="1400" dirty="0"/>
              <a:t>Haochen Wang – 216754236 – whc2001@my.yorku.ca</a:t>
            </a:r>
          </a:p>
        </p:txBody>
      </p: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76D1BA5-9B9D-57F8-AD97-F790D21B4F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r="2083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94359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E2617-2954-DB2E-FAF1-E04BBEFD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– Lassonde Lecture Hall 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35B07E-10AE-EED4-CB92-6099CC93C2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2B7630-F21D-525A-F5E1-0B9F0F9394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2326FF-8C51-49C4-FB2D-73408F79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37" y="945425"/>
            <a:ext cx="8030702" cy="5812769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11CDC1-515C-997E-9D21-B0E5003E5904}"/>
              </a:ext>
            </a:extLst>
          </p:cNvPr>
          <p:cNvCxnSpPr/>
          <p:nvPr/>
        </p:nvCxnSpPr>
        <p:spPr>
          <a:xfrm>
            <a:off x="7887629" y="1479395"/>
            <a:ext cx="0" cy="2802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BD98EF0-E62E-4F22-7CD6-C2E626F2602E}"/>
              </a:ext>
            </a:extLst>
          </p:cNvPr>
          <p:cNvCxnSpPr>
            <a:cxnSpLocks/>
          </p:cNvCxnSpPr>
          <p:nvPr/>
        </p:nvCxnSpPr>
        <p:spPr>
          <a:xfrm>
            <a:off x="7434146" y="1308410"/>
            <a:ext cx="453483" cy="1709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AF96034-3341-2613-14D6-D72B7B178354}"/>
              </a:ext>
            </a:extLst>
          </p:cNvPr>
          <p:cNvCxnSpPr>
            <a:cxnSpLocks/>
          </p:cNvCxnSpPr>
          <p:nvPr/>
        </p:nvCxnSpPr>
        <p:spPr>
          <a:xfrm flipH="1">
            <a:off x="5553307" y="1308410"/>
            <a:ext cx="1880839" cy="59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A55068E-1302-E843-6994-34B7A247EB03}"/>
              </a:ext>
            </a:extLst>
          </p:cNvPr>
          <p:cNvCxnSpPr>
            <a:cxnSpLocks/>
          </p:cNvCxnSpPr>
          <p:nvPr/>
        </p:nvCxnSpPr>
        <p:spPr>
          <a:xfrm flipH="1">
            <a:off x="5099824" y="1367883"/>
            <a:ext cx="453483" cy="4088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BBB6A3D-95B4-0420-8515-849B100114E1}"/>
              </a:ext>
            </a:extLst>
          </p:cNvPr>
          <p:cNvCxnSpPr>
            <a:cxnSpLocks/>
          </p:cNvCxnSpPr>
          <p:nvPr/>
        </p:nvCxnSpPr>
        <p:spPr>
          <a:xfrm>
            <a:off x="5099824" y="1776761"/>
            <a:ext cx="0" cy="2438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99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https://presidentkevvol.github.io/YorkCSClassList/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99" y="1360012"/>
            <a:ext cx="5021745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600" dirty="0"/>
              <a:t>Make contribution to York University Community</a:t>
            </a:r>
          </a:p>
          <a:p>
            <a:pPr lvl="2">
              <a:lnSpc>
                <a:spcPct val="150000"/>
              </a:lnSpc>
            </a:pPr>
            <a:r>
              <a:rPr lang="en-US" altLang="zh-CN" sz="2600" dirty="0"/>
              <a:t>York University Computer Science Skill Tree</a:t>
            </a:r>
          </a:p>
          <a:p>
            <a:pPr lvl="1">
              <a:lnSpc>
                <a:spcPct val="150000"/>
              </a:lnSpc>
            </a:pPr>
            <a:endParaRPr lang="en-US" altLang="zh-CN" sz="2600" dirty="0"/>
          </a:p>
          <a:p>
            <a:pPr lvl="1">
              <a:lnSpc>
                <a:spcPct val="150000"/>
              </a:lnSpc>
            </a:pP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1FB664-86F8-A6B2-3C8A-E1CF1C48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06" y="449556"/>
            <a:ext cx="7189694" cy="50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2B2D-5E0E-DEAF-AEC6-64053C01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EC607F-3EF7-BC17-04CC-9B95C2D69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F16D8A-E795-575A-1C08-3736B94EC65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https://www.dlubal.com/en/support-and-learning/support/knowledge-base/001432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042338-4641-11FD-8526-F1B35633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94140"/>
            <a:ext cx="7160357" cy="471174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Goal</a:t>
            </a:r>
            <a:endParaRPr lang="en-US" altLang="zh-CN" sz="3200" dirty="0"/>
          </a:p>
          <a:p>
            <a:pPr lvl="1"/>
            <a:r>
              <a:rPr lang="en-US" altLang="zh-CN" sz="2400" dirty="0"/>
              <a:t>Develop an indoor navigation system</a:t>
            </a:r>
          </a:p>
          <a:p>
            <a:pPr lvl="2"/>
            <a:r>
              <a:rPr lang="en-US" altLang="zh-CN" sz="2400" dirty="0"/>
              <a:t>Save time</a:t>
            </a:r>
          </a:p>
          <a:p>
            <a:pPr lvl="2"/>
            <a:r>
              <a:rPr lang="en-US" altLang="zh-CN" sz="2400" dirty="0"/>
              <a:t>Contribute to the York University Community</a:t>
            </a:r>
          </a:p>
          <a:p>
            <a:pPr marL="0" indent="0">
              <a:buNone/>
            </a:pPr>
            <a:endParaRPr lang="en-US" altLang="zh-CN" sz="2800" dirty="0"/>
          </a:p>
          <a:p>
            <a:r>
              <a:rPr lang="en-US" altLang="zh-CN" sz="2800" dirty="0"/>
              <a:t>Context</a:t>
            </a:r>
          </a:p>
          <a:p>
            <a:pPr lvl="1"/>
            <a:r>
              <a:rPr lang="en-US" altLang="zh-CN" sz="2200" dirty="0"/>
              <a:t>Google Map can not navigate inside the building</a:t>
            </a:r>
          </a:p>
          <a:p>
            <a:pPr lvl="1"/>
            <a:r>
              <a:rPr lang="en-US" altLang="zh-CN" sz="2400" dirty="0"/>
              <a:t>Common indoor navigation system (e.g., in the mall) required BIM (Building Information Model)</a:t>
            </a:r>
          </a:p>
        </p:txBody>
      </p:sp>
      <p:pic>
        <p:nvPicPr>
          <p:cNvPr id="1026" name="Picture 2" descr="Typical Data Exchange Scenario for BIM in Structural Engineering">
            <a:extLst>
              <a:ext uri="{FF2B5EF4-FFF2-40B4-BE49-F238E27FC236}">
                <a16:creationId xmlns:a16="http://schemas.microsoft.com/office/drawing/2014/main" id="{D6F60518-A496-0689-B0BC-A184A0DE5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7" y="307975"/>
            <a:ext cx="4039345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13DF02-767A-5A49-FCED-7A4E67FD2386}"/>
              </a:ext>
            </a:extLst>
          </p:cNvPr>
          <p:cNvSpPr txBox="1"/>
          <p:nvPr/>
        </p:nvSpPr>
        <p:spPr>
          <a:xfrm>
            <a:off x="216086" y="5271437"/>
            <a:ext cx="11759827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marR="0" lvl="0" indent="-216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Web-based application that can navigate inside the building on campus</a:t>
            </a: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297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BD8E-4868-4408-1EB2-789F758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Software Development Life Cycle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0DA99E-1682-1ED3-8FCE-3A2E3423C6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5C1BD-8FAC-16E8-2AA9-0D85C8252F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8C5382-F39B-DABC-E52E-7EA7C365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00" y="1166886"/>
            <a:ext cx="11159999" cy="496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Requirements 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Deployment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Maintenance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8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175D-D8E4-DEEE-8827-E1CC97F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Requirements Analysis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92345-1787-691B-7322-2C284E7B3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4789C-E487-3906-7FE1-3FD48C130D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0D198B-F774-0167-9ACC-81175990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65" y="1074145"/>
            <a:ext cx="10852134" cy="578385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Functional Requirement:</a:t>
            </a:r>
          </a:p>
          <a:p>
            <a:pPr lvl="1"/>
            <a:r>
              <a:rPr lang="en-US" altLang="zh-CN" sz="2400" dirty="0"/>
              <a:t>Navigation Function</a:t>
            </a:r>
          </a:p>
          <a:p>
            <a:pPr lvl="1"/>
            <a:r>
              <a:rPr lang="en-US" altLang="zh-CN" sz="2400" dirty="0"/>
              <a:t>User Interface</a:t>
            </a:r>
          </a:p>
          <a:p>
            <a:pPr lvl="1"/>
            <a:r>
              <a:rPr lang="en-US" altLang="zh-CN" sz="2400" dirty="0"/>
              <a:t>Multi-floor support</a:t>
            </a:r>
          </a:p>
          <a:p>
            <a:pPr lvl="1"/>
            <a:r>
              <a:rPr lang="en-US" altLang="zh-CN" sz="2400" dirty="0"/>
              <a:t>Multi-building support</a:t>
            </a:r>
          </a:p>
          <a:p>
            <a:r>
              <a:rPr lang="en-US" altLang="zh-CN" sz="2800" dirty="0"/>
              <a:t>Non-Functional</a:t>
            </a:r>
            <a:r>
              <a:rPr lang="en-US" altLang="zh-CN" sz="3000" dirty="0"/>
              <a:t> Requirement:</a:t>
            </a:r>
          </a:p>
          <a:p>
            <a:pPr lvl="1"/>
            <a:r>
              <a:rPr lang="en-US" altLang="zh-CN" sz="2400" dirty="0"/>
              <a:t>Response Time</a:t>
            </a:r>
          </a:p>
          <a:p>
            <a:pPr lvl="1"/>
            <a:r>
              <a:rPr lang="en-US" altLang="zh-CN" sz="2400" dirty="0"/>
              <a:t>Data Safety</a:t>
            </a:r>
          </a:p>
          <a:p>
            <a:pPr lvl="1"/>
            <a:r>
              <a:rPr lang="en-US" altLang="zh-CN" sz="2400" dirty="0"/>
              <a:t>Scalability</a:t>
            </a:r>
          </a:p>
          <a:p>
            <a:r>
              <a:rPr lang="en-US" altLang="zh-CN" sz="2800" dirty="0"/>
              <a:t>Technical Requirements:</a:t>
            </a:r>
          </a:p>
          <a:p>
            <a:pPr lvl="1"/>
            <a:r>
              <a:rPr lang="en-US" altLang="zh-CN" sz="2400" dirty="0"/>
              <a:t>Spring Boot</a:t>
            </a:r>
          </a:p>
          <a:p>
            <a:pPr lvl="1"/>
            <a:r>
              <a:rPr lang="en-US" altLang="zh-CN" sz="2400" dirty="0"/>
              <a:t>Web-development tech stack</a:t>
            </a:r>
          </a:p>
          <a:p>
            <a:pPr lvl="1"/>
            <a:r>
              <a:rPr lang="en-US" altLang="zh-CN" sz="2400" dirty="0"/>
              <a:t>Cloud deployment</a:t>
            </a:r>
          </a:p>
          <a:p>
            <a:pPr marL="0" indent="0"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90074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主题​​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2024" id="{B1412CBE-0176-C04F-9A03-0A8D94E4CBCE}" vid="{09FE581A-1AB3-B34E-B737-BBCB041945CE}"/>
    </a:ext>
  </a:extLst>
</a:theme>
</file>

<file path=ppt/theme/theme2.xml><?xml version="1.0" encoding="utf-8"?>
<a:theme xmlns:a="http://schemas.openxmlformats.org/drawingml/2006/main" name="Office Theme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Aug2023_r2" id="{824F8AC5-BC11-A644-801F-C7BA94CF1A8C}" vid="{FD327A7C-5786-6740-B575-37F01870FBB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York 2020">
    <a:dk1>
      <a:srgbClr val="000000"/>
    </a:dk1>
    <a:lt1>
      <a:srgbClr val="FFFFFF"/>
    </a:lt1>
    <a:dk2>
      <a:srgbClr val="AF1F24"/>
    </a:dk2>
    <a:lt2>
      <a:srgbClr val="F2F2F2"/>
    </a:lt2>
    <a:accent1>
      <a:srgbClr val="E31837"/>
    </a:accent1>
    <a:accent2>
      <a:srgbClr val="686361"/>
    </a:accent2>
    <a:accent3>
      <a:srgbClr val="7F1516"/>
    </a:accent3>
    <a:accent4>
      <a:srgbClr val="3EC2ED"/>
    </a:accent4>
    <a:accent5>
      <a:srgbClr val="AFE1F3"/>
    </a:accent5>
    <a:accent6>
      <a:srgbClr val="D6D0CA"/>
    </a:accent6>
    <a:hlink>
      <a:srgbClr val="E21E38"/>
    </a:hlink>
    <a:folHlink>
      <a:srgbClr val="AF1F24"/>
    </a:folHlink>
  </a:clrScheme>
</a:themeOverride>
</file>

<file path=ppt/theme/themeOverride2.xml><?xml version="1.0" encoding="utf-8"?>
<a:themeOverride xmlns:a="http://schemas.openxmlformats.org/drawingml/2006/main">
  <a:clrScheme name="York 2020">
    <a:dk1>
      <a:srgbClr val="000000"/>
    </a:dk1>
    <a:lt1>
      <a:srgbClr val="FFFFFF"/>
    </a:lt1>
    <a:dk2>
      <a:srgbClr val="AF1F24"/>
    </a:dk2>
    <a:lt2>
      <a:srgbClr val="F2F2F2"/>
    </a:lt2>
    <a:accent1>
      <a:srgbClr val="E31837"/>
    </a:accent1>
    <a:accent2>
      <a:srgbClr val="686361"/>
    </a:accent2>
    <a:accent3>
      <a:srgbClr val="7F1516"/>
    </a:accent3>
    <a:accent4>
      <a:srgbClr val="3EC2ED"/>
    </a:accent4>
    <a:accent5>
      <a:srgbClr val="AFE1F3"/>
    </a:accent5>
    <a:accent6>
      <a:srgbClr val="D6D0CA"/>
    </a:accent6>
    <a:hlink>
      <a:srgbClr val="E21E38"/>
    </a:hlink>
    <a:folHlink>
      <a:srgbClr val="AF1F2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1346</Words>
  <Application>Microsoft Office PowerPoint</Application>
  <PresentationFormat>宽屏</PresentationFormat>
  <Paragraphs>503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IBM Plex Serif ExtLt</vt:lpstr>
      <vt:lpstr>IBM Plex Serif Medm</vt:lpstr>
      <vt:lpstr>等线</vt:lpstr>
      <vt:lpstr>Arial</vt:lpstr>
      <vt:lpstr>IBM Plex Sans</vt:lpstr>
      <vt:lpstr>IBM Plex Sans Bold</vt:lpstr>
      <vt:lpstr>IBM Plex Sans ExtraLight</vt:lpstr>
      <vt:lpstr>IBM Plex Sans Light</vt:lpstr>
      <vt:lpstr>IBM Plex Sans Medium</vt:lpstr>
      <vt:lpstr>IBM Plex Sans SemiBold</vt:lpstr>
      <vt:lpstr>IBM Plex Serif</vt:lpstr>
      <vt:lpstr>Wingdings</vt:lpstr>
      <vt:lpstr>1_Office 主题​​</vt:lpstr>
      <vt:lpstr>Office Theme</vt:lpstr>
      <vt:lpstr>Indoor Navigation System</vt:lpstr>
      <vt:lpstr>Introduction</vt:lpstr>
      <vt:lpstr>Example – Lassonde Lecture Hall C</vt:lpstr>
      <vt:lpstr>Example – Lassonde Lecture Hall C</vt:lpstr>
      <vt:lpstr>Example – Lassonde Lecture Hall C</vt:lpstr>
      <vt:lpstr>Introduction</vt:lpstr>
      <vt:lpstr>Introduction</vt:lpstr>
      <vt:lpstr>Software Development Life Cycle</vt:lpstr>
      <vt:lpstr>Requirements Analysis</vt:lpstr>
      <vt:lpstr>Design - Methodology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Methodology</vt:lpstr>
      <vt:lpstr>Collection of the Floor Plan Data</vt:lpstr>
      <vt:lpstr>Floor Plan for CLH Level 2 by Photo</vt:lpstr>
      <vt:lpstr>The format of floor plans varies across different buildings</vt:lpstr>
      <vt:lpstr>Preprocessing of the Floor Plan Image</vt:lpstr>
      <vt:lpstr>Extract and Encode Information from the Floor Plan</vt:lpstr>
      <vt:lpstr>Backend Logic</vt:lpstr>
      <vt:lpstr>First Functional Prototype</vt:lpstr>
      <vt:lpstr>First Functional Prototype</vt:lpstr>
      <vt:lpstr>First Functional Prototype</vt:lpstr>
      <vt:lpstr>Problems</vt:lpstr>
      <vt:lpstr>Help from Facilities Services/Campus Planning, Design &amp; Construction</vt:lpstr>
      <vt:lpstr>Digital Floor Plan</vt:lpstr>
      <vt:lpstr>An Improved Notation Tool</vt:lpstr>
      <vt:lpstr>Notation Tool: Requirement Analysis</vt:lpstr>
      <vt:lpstr>Notation Tool: Requirement Analysis</vt:lpstr>
      <vt:lpstr>Enter Fabric.js</vt:lpstr>
      <vt:lpstr>Looks familiar…</vt:lpstr>
      <vt:lpstr>Notation Tool: Prototype</vt:lpstr>
      <vt:lpstr>Notation Tool: Current State</vt:lpstr>
      <vt:lpstr>Notation Tool: Efficiency</vt:lpstr>
      <vt:lpstr>Result Caching</vt:lpstr>
      <vt:lpstr>Result Caching</vt:lpstr>
      <vt:lpstr>Cloud Deployment</vt:lpstr>
      <vt:lpstr>Cloud Deployment</vt:lpstr>
      <vt:lpstr>Future Work</vt:lpstr>
      <vt:lpstr>Live Demonstration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Haochen Wang</cp:lastModifiedBy>
  <cp:revision>138</cp:revision>
  <dcterms:created xsi:type="dcterms:W3CDTF">2024-04-15T07:40:29Z</dcterms:created>
  <dcterms:modified xsi:type="dcterms:W3CDTF">2024-04-23T12:58:34Z</dcterms:modified>
</cp:coreProperties>
</file>